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Quattrocento" panose="02020502030000000404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://www.yourdomain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yourdomain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21944"/>
            <a:ext cx="73668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Domain Name System (DNS)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28493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DNS: How it works, components, types, and security measures.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3201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 : Data Communication &amp; Computer Networks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72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 : Anurag Tiwari, Wagish Vatsa &amp; </a:t>
            </a:r>
            <a:r>
              <a:rPr lang="en-US" sz="185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Aman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46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to : Dr. Amritanjali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E84E8-D424-110D-09E7-89239FBDF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800915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42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Setting Up the Reverse Zone File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51302"/>
            <a:ext cx="7468553" cy="2493883"/>
          </a:xfrm>
          <a:prstGeom prst="roundRect">
            <a:avLst>
              <a:gd name="adj" fmla="val 144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990618"/>
            <a:ext cx="31301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Reverse Zone File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77039" y="4611767"/>
            <a:ext cx="6989921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7" name="Shape 4"/>
          <p:cNvSpPr/>
          <p:nvPr/>
        </p:nvSpPr>
        <p:spPr>
          <a:xfrm>
            <a:off x="1065133" y="4611767"/>
            <a:ext cx="7013734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8" name="Text 5"/>
          <p:cNvSpPr/>
          <p:nvPr/>
        </p:nvSpPr>
        <p:spPr>
          <a:xfrm>
            <a:off x="1304449" y="4791194"/>
            <a:ext cx="6535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nano /var/named/1.168.192.in-addr.arpa.zone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77039" y="562284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 reverse zone file.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2047"/>
            <a:ext cx="4154686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 zone file for yourdomain.com: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05877"/>
            <a:ext cx="4154686" cy="23032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78341"/>
            <a:ext cx="41546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83912" y="931188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$TTL 86400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583912" y="1529596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@   IN   SOA   ns1.yourdomain.com.   admin.yourdomain.com. (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583912" y="2128004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2024033101 ; Serial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583912" y="2726412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3600 ; Refresh 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583912" y="3324820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1800 ; Retry 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583912" y="3923228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604800 ; Expire 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583912" y="4521637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86400  ; Minimum TTL 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583912" y="5120045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);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583912" y="5718453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@   IN   NS   ns1.yourdomain.com. 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583912" y="6316861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   IN   PTR   ns1.yourdomain.com. 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583912" y="6915269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   IN   PTR  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www.yourdomain.com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CE2BC9-AAFE-D706-D473-2AD443C92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273" y="7784390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21988"/>
            <a:ext cx="59746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Starting the DNS Server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84978"/>
            <a:ext cx="7468553" cy="1841659"/>
          </a:xfrm>
          <a:prstGeom prst="roundRect">
            <a:avLst>
              <a:gd name="adj" fmla="val 195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24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Named Service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77039" y="3545443"/>
            <a:ext cx="6989921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7" name="Shape 4"/>
          <p:cNvSpPr/>
          <p:nvPr/>
        </p:nvSpPr>
        <p:spPr>
          <a:xfrm>
            <a:off x="1065133" y="3545443"/>
            <a:ext cx="7013734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8" name="Text 5"/>
          <p:cNvSpPr/>
          <p:nvPr/>
        </p:nvSpPr>
        <p:spPr>
          <a:xfrm>
            <a:off x="1304449" y="3724870"/>
            <a:ext cx="6535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start named 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765953"/>
            <a:ext cx="7468553" cy="1841659"/>
          </a:xfrm>
          <a:prstGeom prst="roundRect">
            <a:avLst>
              <a:gd name="adj" fmla="val 1950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1077039" y="5005268"/>
            <a:ext cx="2848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 Named Service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77039" y="5626418"/>
            <a:ext cx="6989921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2" name="Shape 9"/>
          <p:cNvSpPr/>
          <p:nvPr/>
        </p:nvSpPr>
        <p:spPr>
          <a:xfrm>
            <a:off x="1065133" y="5626418"/>
            <a:ext cx="7013734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3" name="Text 10"/>
          <p:cNvSpPr/>
          <p:nvPr/>
        </p:nvSpPr>
        <p:spPr>
          <a:xfrm>
            <a:off x="1304449" y="5805845"/>
            <a:ext cx="6535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enable named 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618173"/>
            <a:ext cx="5581293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DNS Configuration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3165" y="1616512"/>
            <a:ext cx="7570470" cy="1729740"/>
          </a:xfrm>
          <a:prstGeom prst="roundRect">
            <a:avLst>
              <a:gd name="adj" fmla="val 195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97955" y="1841302"/>
            <a:ext cx="348567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Checks syntax of named.conf</a:t>
            </a:r>
            <a:endParaRPr lang="en-US" sz="2050" dirty="0"/>
          </a:p>
        </p:txBody>
      </p:sp>
      <p:sp>
        <p:nvSpPr>
          <p:cNvPr id="6" name="Shape 3"/>
          <p:cNvSpPr/>
          <p:nvPr/>
        </p:nvSpPr>
        <p:spPr>
          <a:xfrm>
            <a:off x="6497955" y="2424708"/>
            <a:ext cx="7120890" cy="696754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7" name="Shape 4"/>
          <p:cNvSpPr/>
          <p:nvPr/>
        </p:nvSpPr>
        <p:spPr>
          <a:xfrm>
            <a:off x="6486763" y="2424708"/>
            <a:ext cx="7143274" cy="696754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8" name="Text 5"/>
          <p:cNvSpPr/>
          <p:nvPr/>
        </p:nvSpPr>
        <p:spPr>
          <a:xfrm>
            <a:off x="6711553" y="2593300"/>
            <a:ext cx="669369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named-checkconf 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73165" y="3571042"/>
            <a:ext cx="7570470" cy="2089309"/>
          </a:xfrm>
          <a:prstGeom prst="roundRect">
            <a:avLst>
              <a:gd name="adj" fmla="val 1614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6497955" y="3795832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Checks zone file</a:t>
            </a:r>
            <a:endParaRPr lang="en-US" sz="2050" dirty="0"/>
          </a:p>
        </p:txBody>
      </p:sp>
      <p:sp>
        <p:nvSpPr>
          <p:cNvPr id="11" name="Shape 8"/>
          <p:cNvSpPr/>
          <p:nvPr/>
        </p:nvSpPr>
        <p:spPr>
          <a:xfrm>
            <a:off x="6497955" y="4379238"/>
            <a:ext cx="7120890" cy="1056323"/>
          </a:xfrm>
          <a:prstGeom prst="roundRect">
            <a:avLst>
              <a:gd name="adj" fmla="val 3192"/>
            </a:avLst>
          </a:prstGeom>
          <a:solidFill>
            <a:srgbClr val="441709"/>
          </a:solidFill>
          <a:ln/>
        </p:spPr>
      </p:sp>
      <p:sp>
        <p:nvSpPr>
          <p:cNvPr id="12" name="Shape 9"/>
          <p:cNvSpPr/>
          <p:nvPr/>
        </p:nvSpPr>
        <p:spPr>
          <a:xfrm>
            <a:off x="6486763" y="4379238"/>
            <a:ext cx="7143274" cy="1056323"/>
          </a:xfrm>
          <a:prstGeom prst="roundRect">
            <a:avLst>
              <a:gd name="adj" fmla="val 3192"/>
            </a:avLst>
          </a:prstGeom>
          <a:solidFill>
            <a:srgbClr val="441709"/>
          </a:solidFill>
          <a:ln/>
        </p:spPr>
      </p:sp>
      <p:sp>
        <p:nvSpPr>
          <p:cNvPr id="13" name="Text 10"/>
          <p:cNvSpPr/>
          <p:nvPr/>
        </p:nvSpPr>
        <p:spPr>
          <a:xfrm>
            <a:off x="6711553" y="4547830"/>
            <a:ext cx="669369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named-checkzone yourdomain.com /var/named/yourdomain.com.zone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73165" y="5885140"/>
            <a:ext cx="7570470" cy="1729740"/>
          </a:xfrm>
          <a:prstGeom prst="roundRect">
            <a:avLst>
              <a:gd name="adj" fmla="val 1950"/>
            </a:avLst>
          </a:prstGeom>
          <a:solidFill>
            <a:srgbClr val="315251"/>
          </a:solidFill>
          <a:ln/>
        </p:spPr>
      </p:sp>
      <p:sp>
        <p:nvSpPr>
          <p:cNvPr id="15" name="Text 12"/>
          <p:cNvSpPr/>
          <p:nvPr/>
        </p:nvSpPr>
        <p:spPr>
          <a:xfrm>
            <a:off x="6497955" y="6109930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Tests DNS resolution</a:t>
            </a:r>
            <a:endParaRPr lang="en-US" sz="2050" dirty="0"/>
          </a:p>
        </p:txBody>
      </p:sp>
      <p:sp>
        <p:nvSpPr>
          <p:cNvPr id="16" name="Shape 13"/>
          <p:cNvSpPr/>
          <p:nvPr/>
        </p:nvSpPr>
        <p:spPr>
          <a:xfrm>
            <a:off x="6497955" y="6693337"/>
            <a:ext cx="7120890" cy="696754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7" name="Shape 14"/>
          <p:cNvSpPr/>
          <p:nvPr/>
        </p:nvSpPr>
        <p:spPr>
          <a:xfrm>
            <a:off x="6486763" y="6693337"/>
            <a:ext cx="7143274" cy="696754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8" name="Text 15"/>
          <p:cNvSpPr/>
          <p:nvPr/>
        </p:nvSpPr>
        <p:spPr>
          <a:xfrm>
            <a:off x="6711553" y="6861929"/>
            <a:ext cx="669369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dig @localhost yourdomain.com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C479E9-CF27-C674-CCD7-677761AB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223" y="7799997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Security Threats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Spoofing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Attackers inject false records into the cache.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7919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DDoS Attacks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Overloads DNS servers with excessive requests.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8435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49015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48435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Man-in-the-Middle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339120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Interception and modification of DNS queries.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48435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4791908" y="49015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48435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Hijacking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339120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Attackers modify DNS settings to redirect users to malicious websites.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455"/>
            <a:ext cx="61875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Hardening DNS Security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2294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DNSSEC (Domain Name System Security Extensions):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28816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Adds cryptographic signatures to prevent spoofing.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3533894"/>
            <a:ext cx="7468553" cy="2224683"/>
          </a:xfrm>
          <a:prstGeom prst="roundRect">
            <a:avLst>
              <a:gd name="adj" fmla="val 1614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563439" y="3773210"/>
            <a:ext cx="46998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 Firewall Rules for DNS Traffic: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563439" y="4394359"/>
            <a:ext cx="6989921" cy="1124903"/>
          </a:xfrm>
          <a:prstGeom prst="roundRect">
            <a:avLst>
              <a:gd name="adj" fmla="val 3192"/>
            </a:avLst>
          </a:prstGeom>
          <a:solidFill>
            <a:srgbClr val="441709"/>
          </a:solidFill>
          <a:ln/>
        </p:spPr>
      </p:sp>
      <p:sp>
        <p:nvSpPr>
          <p:cNvPr id="9" name="Shape 6"/>
          <p:cNvSpPr/>
          <p:nvPr/>
        </p:nvSpPr>
        <p:spPr>
          <a:xfrm>
            <a:off x="6551533" y="4394359"/>
            <a:ext cx="7013734" cy="1124903"/>
          </a:xfrm>
          <a:prstGeom prst="roundRect">
            <a:avLst>
              <a:gd name="adj" fmla="val 3192"/>
            </a:avLst>
          </a:prstGeom>
          <a:solidFill>
            <a:srgbClr val="441709"/>
          </a:solidFill>
          <a:ln/>
        </p:spPr>
      </p:sp>
      <p:sp>
        <p:nvSpPr>
          <p:cNvPr id="10" name="Text 7"/>
          <p:cNvSpPr/>
          <p:nvPr/>
        </p:nvSpPr>
        <p:spPr>
          <a:xfrm>
            <a:off x="6790849" y="4573786"/>
            <a:ext cx="6535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firewall-cmd --add-service=dns --permanent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firewall-cmd --reload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602777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Disable Unnecessary DNS Recursion: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66800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Edit /etc/named.conf and set recursion on;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B6E4A5-2DBF-4300-6522-C56F0568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94749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5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of DNS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699980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6013" y="26581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over HTTPS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436013" y="3153728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Encrypts queries for enhanced privacy.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2699980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26581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over TLS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9716" y="3153728"/>
            <a:ext cx="29565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Secures DNS traffic with encryption.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79633"/>
            <a:ext cx="358973" cy="358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6013" y="4637842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&amp; Machine Learning in DNS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436013" y="548532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anomaly detection and threat prevention.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27" y="4679633"/>
            <a:ext cx="358973" cy="3589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49716" y="4637842"/>
            <a:ext cx="28960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Blockchain-Based DNS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349716" y="5133380"/>
            <a:ext cx="295656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Decentralized approach to prevent manipulation and censorship.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5462"/>
            <a:ext cx="97000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 and Disadvantages of DNS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977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56593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Enables easy-to-remember domain names.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261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fast and efficient website access.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5928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Caching reduces server load and speeds up queries.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0595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Distributed system ensures scalability and reliability.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49977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Disadvantages: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614761" y="565939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Vulnerable to security attacks (e.g., DNS spoofing, DDoS).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650914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If a DNS server fails, websites become inaccessible.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697587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Requires periodic updates and security patches.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7CF0E4-144E-DB2A-0714-EE37941B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222" y="7657209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23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945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305252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99454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is the foundation of internet communication.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945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791908" y="305252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69493" y="299454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converts domain names into IP addresses efficiently.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6521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37974" y="47101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465212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security with DNSSEC, DoH, and DoT is crucial.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6521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791908" y="47101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5469493" y="4652129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innovations like AI-driven DNS and blockchain-based DNS will enhance reliability and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5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DNS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31159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5353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translates domain names into IP addresses.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791908" y="31159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535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Eliminates the need to remember numerical IP addresses.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111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26911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1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Facilitation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70666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Works as the phonebook of the internet.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2111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4791908" y="526911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21112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Example: www.google.com →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5469493" y="6120765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142.250.180.206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755" y="436364"/>
            <a:ext cx="3727371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DNS Works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55" y="1139785"/>
            <a:ext cx="792004" cy="9504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0288" y="1298138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Enter Domain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070288" y="1626037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enters a domain name in a web browser.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755" y="2090261"/>
            <a:ext cx="792004" cy="9504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0288" y="2248614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Resolver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070288" y="2576513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Request sent to the DNS Resolver.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755" y="3040737"/>
            <a:ext cx="792004" cy="9504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70288" y="3199090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Root Server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070288" y="3526988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Resolver queries the Root Server.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755" y="3991213"/>
            <a:ext cx="792004" cy="9504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70288" y="4149566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TLD Server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070288" y="4477464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Root Server directs resolver to the TLD Server.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755" y="4941689"/>
            <a:ext cx="792004" cy="95047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70288" y="5100042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Authoritative Server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7070288" y="5427940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TLD Server points to the Authoritative Name Server.</a:t>
            </a:r>
            <a:endParaRPr lang="en-US" sz="12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755" y="5892165"/>
            <a:ext cx="792004" cy="95047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070288" y="6050518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IP Address</a:t>
            </a:r>
            <a:endParaRPr lang="en-US" sz="1450" dirty="0"/>
          </a:p>
        </p:txBody>
      </p:sp>
      <p:sp>
        <p:nvSpPr>
          <p:cNvPr id="21" name="Text 12"/>
          <p:cNvSpPr/>
          <p:nvPr/>
        </p:nvSpPr>
        <p:spPr>
          <a:xfrm>
            <a:off x="7070288" y="6378416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Authoritative Name Server provides the IP address.</a:t>
            </a:r>
            <a:endParaRPr lang="en-US" sz="12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0755" y="6842641"/>
            <a:ext cx="792004" cy="950476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070288" y="7000994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IP Resolving</a:t>
            </a:r>
            <a:endParaRPr lang="en-US" sz="1450" dirty="0"/>
          </a:p>
        </p:txBody>
      </p:sp>
      <p:sp>
        <p:nvSpPr>
          <p:cNvPr id="24" name="Text 14"/>
          <p:cNvSpPr/>
          <p:nvPr/>
        </p:nvSpPr>
        <p:spPr>
          <a:xfrm>
            <a:off x="7070288" y="7328892"/>
            <a:ext cx="700575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resolver returns the IP address to the browser.</a:t>
            </a:r>
            <a:endParaRPr lang="en-US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9B38CF-9770-2467-7005-88D006CDBB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4870" y="7776592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87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Hierarchy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251472"/>
            <a:ext cx="1603058" cy="11825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77379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117187" y="2666762"/>
            <a:ext cx="74952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Root DNS Servers: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Direct queries to the correct TLD server.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448645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493770"/>
            <a:ext cx="3206234" cy="11825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387465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918835" y="3733086"/>
            <a:ext cx="76345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Top-Level Domain (TLD) Servers: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Handles .com, .org, .edu, etc.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1825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7988" y="51169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6720364" y="4975384"/>
            <a:ext cx="683299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Authoritative Name Servers: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Stores actual domain name-to-IP mappings.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933242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978366"/>
            <a:ext cx="6412587" cy="118252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07988" y="635924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1"/>
          <p:cNvSpPr/>
          <p:nvPr/>
        </p:nvSpPr>
        <p:spPr>
          <a:xfrm>
            <a:off x="7522012" y="6217682"/>
            <a:ext cx="603134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Recursive Resolvers: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Fetches DNS records when not in cache.</a:t>
            </a:r>
            <a:endParaRPr lang="en-US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3C769A-3081-F3AF-5D87-892431217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870" y="7800915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5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Components of DNS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99980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59285" y="2658189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Resolver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659285" y="315372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First point of contact for user queries.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699980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68420" y="2658189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Root DNS Servers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68420" y="3505676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Directing to TLD servers.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699980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877675" y="2658189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TLD Servers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877675" y="315372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 domains like .com, .net, .org.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062657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59285" y="5020866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Authoritative DNS Server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659285" y="586835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Stores domain-to-IP mappings.</a:t>
            </a:r>
            <a:endParaRPr lang="en-US" sz="1850" dirty="0"/>
          </a:p>
        </p:txBody>
      </p:sp>
      <p:sp>
        <p:nvSpPr>
          <p:cNvPr id="16" name="Shape 9"/>
          <p:cNvSpPr/>
          <p:nvPr/>
        </p:nvSpPr>
        <p:spPr>
          <a:xfrm>
            <a:off x="8711922" y="4799409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3C3838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3259" y="5062657"/>
            <a:ext cx="95845" cy="9584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268420" y="5020866"/>
            <a:ext cx="191500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Records: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Stores domain-related information.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96F426-823F-8D02-D3F3-350F37681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4870" y="7800915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011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DNS Records (Resource Records)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264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Record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51770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Maps domain names to IPv4 addresses.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523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AAAA Record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511433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Maps domain names to IPv6 addresses.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1196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CNAME Record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7724" y="671095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an alias for a domain.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29264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MX Record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71561" y="351770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Specifies mail exchange servers.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4523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TXT Record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71561" y="511433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Stores arbitrary text data.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71561" y="57366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NS Record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71561" y="632793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Specifies the authoritative DNS server.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842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Installing DNS Server on RHEL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51302"/>
            <a:ext cx="7468553" cy="2493883"/>
          </a:xfrm>
          <a:prstGeom prst="roundRect">
            <a:avLst>
              <a:gd name="adj" fmla="val 144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990618"/>
            <a:ext cx="2839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Install Named Package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563439" y="4611767"/>
            <a:ext cx="6989921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7" name="Shape 4"/>
          <p:cNvSpPr/>
          <p:nvPr/>
        </p:nvSpPr>
        <p:spPr>
          <a:xfrm>
            <a:off x="6551533" y="4611767"/>
            <a:ext cx="7013734" cy="7418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8" name="Text 5"/>
          <p:cNvSpPr/>
          <p:nvPr/>
        </p:nvSpPr>
        <p:spPr>
          <a:xfrm>
            <a:off x="6790849" y="4791194"/>
            <a:ext cx="6535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yum install named -y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63439" y="562284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Named is the main package for setting up a DNS server.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5D22E-AC4C-7925-63A5-EDDC33C99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84390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270" y="652701"/>
            <a:ext cx="7485459" cy="1393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Configuring the Named Service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9270" y="2401848"/>
            <a:ext cx="7485459" cy="2468999"/>
          </a:xfrm>
          <a:prstGeom prst="roundRect">
            <a:avLst>
              <a:gd name="adj" fmla="val 144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66205" y="2638782"/>
            <a:ext cx="2814042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Edit Configuration File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1066205" y="3253859"/>
            <a:ext cx="7011591" cy="7343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7" name="Shape 4"/>
          <p:cNvSpPr/>
          <p:nvPr/>
        </p:nvSpPr>
        <p:spPr>
          <a:xfrm>
            <a:off x="1054418" y="3253859"/>
            <a:ext cx="7035165" cy="7343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8" name="Text 5"/>
          <p:cNvSpPr/>
          <p:nvPr/>
        </p:nvSpPr>
        <p:spPr>
          <a:xfrm>
            <a:off x="1291352" y="3431500"/>
            <a:ext cx="656129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nano /etc/named.conf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66205" y="4254818"/>
            <a:ext cx="7011591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Modify options to allow queries from your network.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9270" y="5107781"/>
            <a:ext cx="7485459" cy="2468999"/>
          </a:xfrm>
          <a:prstGeom prst="roundRect">
            <a:avLst>
              <a:gd name="adj" fmla="val 1440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66205" y="5344716"/>
            <a:ext cx="317563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 Up Forward Zone File</a:t>
            </a:r>
            <a:endParaRPr lang="en-US" sz="2150" dirty="0"/>
          </a:p>
        </p:txBody>
      </p:sp>
      <p:sp>
        <p:nvSpPr>
          <p:cNvPr id="12" name="Shape 9"/>
          <p:cNvSpPr/>
          <p:nvPr/>
        </p:nvSpPr>
        <p:spPr>
          <a:xfrm>
            <a:off x="1066205" y="5959793"/>
            <a:ext cx="7011591" cy="7343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3" name="Shape 10"/>
          <p:cNvSpPr/>
          <p:nvPr/>
        </p:nvSpPr>
        <p:spPr>
          <a:xfrm>
            <a:off x="1054418" y="5959793"/>
            <a:ext cx="7035165" cy="734378"/>
          </a:xfrm>
          <a:prstGeom prst="roundRect">
            <a:avLst>
              <a:gd name="adj" fmla="val 4840"/>
            </a:avLst>
          </a:prstGeom>
          <a:solidFill>
            <a:srgbClr val="441709"/>
          </a:solidFill>
          <a:ln/>
        </p:spPr>
      </p:sp>
      <p:sp>
        <p:nvSpPr>
          <p:cNvPr id="14" name="Text 11"/>
          <p:cNvSpPr/>
          <p:nvPr/>
        </p:nvSpPr>
        <p:spPr>
          <a:xfrm>
            <a:off x="1291352" y="6137434"/>
            <a:ext cx="656129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nano /var/named/yourdomain.com.zone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66205" y="6960751"/>
            <a:ext cx="7011591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 zone file for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yourdomain.com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5400"/>
            <a:ext cx="4154686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 zone file for yourdomain.com: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59229"/>
            <a:ext cx="4154686" cy="1996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24870"/>
            <a:ext cx="41546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83912" y="931188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$TTL 86400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583912" y="1529596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@   IN   SOA   ns1.yourdomain.com.   admin.yourdomain.com. (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583912" y="2128004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2024033101 ; Serial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583912" y="2726412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3600 ; Refresh 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583912" y="3324820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1800 ; Retry 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583912" y="3923228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604800 ; Expire 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583912" y="4521637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                                         86400  ; Minimum TTL 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583912" y="5120045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);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583912" y="5718453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@   IN   NS   ns1.yourdomain.com. 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583912" y="6316861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ns1 IN   A     192.168.1.10 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583912" y="6915269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www  IN   A   192.168.1.20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EE5DE-4171-BB31-3AFB-672D2024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870" y="7740322"/>
            <a:ext cx="2905530" cy="428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907</Words>
  <Application>Microsoft Office PowerPoint</Application>
  <PresentationFormat>Custom</PresentationFormat>
  <Paragraphs>183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Consolas</vt:lpstr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Tiwari</cp:lastModifiedBy>
  <cp:revision>3</cp:revision>
  <dcterms:created xsi:type="dcterms:W3CDTF">2025-03-31T18:48:19Z</dcterms:created>
  <dcterms:modified xsi:type="dcterms:W3CDTF">2025-03-31T18:53:13Z</dcterms:modified>
</cp:coreProperties>
</file>